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79" r:id="rId4"/>
    <p:sldId id="262" r:id="rId5"/>
    <p:sldId id="263" r:id="rId6"/>
    <p:sldId id="264" r:id="rId7"/>
    <p:sldId id="257" r:id="rId8"/>
    <p:sldId id="258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8" r:id="rId19"/>
    <p:sldId id="276" r:id="rId20"/>
    <p:sldId id="275" r:id="rId21"/>
    <p:sldId id="277" r:id="rId22"/>
  </p:sldIdLst>
  <p:sldSz cx="10620375" cy="7740650"/>
  <p:notesSz cx="6858000" cy="9144000"/>
  <p:defaultTextStyle>
    <a:defPPr>
      <a:defRPr lang="ru-RU"/>
    </a:defPPr>
    <a:lvl1pPr marL="0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1pPr>
    <a:lvl2pPr marL="500725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2pPr>
    <a:lvl3pPr marL="1001451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3pPr>
    <a:lvl4pPr marL="1502176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4pPr>
    <a:lvl5pPr marL="2002902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5pPr>
    <a:lvl6pPr marL="2503627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6pPr>
    <a:lvl7pPr marL="3004353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7pPr>
    <a:lvl8pPr marL="3505078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8pPr>
    <a:lvl9pPr marL="4005804" algn="l" defTabSz="1001451" rtl="0" eaLnBrk="1" latinLnBrk="0" hangingPunct="1">
      <a:defRPr sz="19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33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3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528" y="1266815"/>
            <a:ext cx="9027319" cy="2694893"/>
          </a:xfrm>
        </p:spPr>
        <p:txBody>
          <a:bodyPr anchor="b"/>
          <a:lstStyle>
            <a:lvl1pPr algn="ctr">
              <a:defRPr sz="677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7547" y="4065633"/>
            <a:ext cx="7965281" cy="1868865"/>
          </a:xfrm>
        </p:spPr>
        <p:txBody>
          <a:bodyPr/>
          <a:lstStyle>
            <a:lvl1pPr marL="0" indent="0" algn="ctr">
              <a:buNone/>
              <a:defRPr sz="2709"/>
            </a:lvl1pPr>
            <a:lvl2pPr marL="516042" indent="0" algn="ctr">
              <a:buNone/>
              <a:defRPr sz="2257"/>
            </a:lvl2pPr>
            <a:lvl3pPr marL="1032083" indent="0" algn="ctr">
              <a:buNone/>
              <a:defRPr sz="2032"/>
            </a:lvl3pPr>
            <a:lvl4pPr marL="1548125" indent="0" algn="ctr">
              <a:buNone/>
              <a:defRPr sz="1806"/>
            </a:lvl4pPr>
            <a:lvl5pPr marL="2064167" indent="0" algn="ctr">
              <a:buNone/>
              <a:defRPr sz="1806"/>
            </a:lvl5pPr>
            <a:lvl6pPr marL="2580208" indent="0" algn="ctr">
              <a:buNone/>
              <a:defRPr sz="1806"/>
            </a:lvl6pPr>
            <a:lvl7pPr marL="3096250" indent="0" algn="ctr">
              <a:buNone/>
              <a:defRPr sz="1806"/>
            </a:lvl7pPr>
            <a:lvl8pPr marL="3612291" indent="0" algn="ctr">
              <a:buNone/>
              <a:defRPr sz="1806"/>
            </a:lvl8pPr>
            <a:lvl9pPr marL="4128333" indent="0" algn="ctr">
              <a:buNone/>
              <a:defRPr sz="1806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16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823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00207" y="412118"/>
            <a:ext cx="2290018" cy="655984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0152" y="412118"/>
            <a:ext cx="6737300" cy="655984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08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48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620" y="1929789"/>
            <a:ext cx="9160073" cy="3219895"/>
          </a:xfrm>
        </p:spPr>
        <p:txBody>
          <a:bodyPr anchor="b"/>
          <a:lstStyle>
            <a:lvl1pPr>
              <a:defRPr sz="677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4620" y="5180145"/>
            <a:ext cx="9160073" cy="1693267"/>
          </a:xfrm>
        </p:spPr>
        <p:txBody>
          <a:bodyPr/>
          <a:lstStyle>
            <a:lvl1pPr marL="0" indent="0">
              <a:buNone/>
              <a:defRPr sz="2709">
                <a:solidFill>
                  <a:schemeClr val="tx1"/>
                </a:solidFill>
              </a:defRPr>
            </a:lvl1pPr>
            <a:lvl2pPr marL="516042" indent="0">
              <a:buNone/>
              <a:defRPr sz="2257">
                <a:solidFill>
                  <a:schemeClr val="tx1">
                    <a:tint val="75000"/>
                  </a:schemeClr>
                </a:solidFill>
              </a:defRPr>
            </a:lvl2pPr>
            <a:lvl3pPr marL="1032083" indent="0">
              <a:buNone/>
              <a:defRPr sz="2032">
                <a:solidFill>
                  <a:schemeClr val="tx1">
                    <a:tint val="75000"/>
                  </a:schemeClr>
                </a:solidFill>
              </a:defRPr>
            </a:lvl3pPr>
            <a:lvl4pPr marL="1548125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4pPr>
            <a:lvl5pPr marL="2064167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5pPr>
            <a:lvl6pPr marL="2580208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6pPr>
            <a:lvl7pPr marL="3096250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7pPr>
            <a:lvl8pPr marL="3612291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8pPr>
            <a:lvl9pPr marL="4128333" indent="0">
              <a:buNone/>
              <a:defRPr sz="180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460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0151" y="2060590"/>
            <a:ext cx="4513659" cy="4911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565" y="2060590"/>
            <a:ext cx="4513659" cy="491137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88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34" y="412120"/>
            <a:ext cx="9160073" cy="14961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35" y="1897535"/>
            <a:ext cx="4492916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6042" indent="0">
              <a:buNone/>
              <a:defRPr sz="2257" b="1"/>
            </a:lvl2pPr>
            <a:lvl3pPr marL="1032083" indent="0">
              <a:buNone/>
              <a:defRPr sz="2032" b="1"/>
            </a:lvl3pPr>
            <a:lvl4pPr marL="1548125" indent="0">
              <a:buNone/>
              <a:defRPr sz="1806" b="1"/>
            </a:lvl4pPr>
            <a:lvl5pPr marL="2064167" indent="0">
              <a:buNone/>
              <a:defRPr sz="1806" b="1"/>
            </a:lvl5pPr>
            <a:lvl6pPr marL="2580208" indent="0">
              <a:buNone/>
              <a:defRPr sz="1806" b="1"/>
            </a:lvl6pPr>
            <a:lvl7pPr marL="3096250" indent="0">
              <a:buNone/>
              <a:defRPr sz="1806" b="1"/>
            </a:lvl7pPr>
            <a:lvl8pPr marL="3612291" indent="0">
              <a:buNone/>
              <a:defRPr sz="1806" b="1"/>
            </a:lvl8pPr>
            <a:lvl9pPr marL="4128333" indent="0">
              <a:buNone/>
              <a:defRPr sz="180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35" y="2827487"/>
            <a:ext cx="4492916" cy="41588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565" y="1897535"/>
            <a:ext cx="4515043" cy="929953"/>
          </a:xfrm>
        </p:spPr>
        <p:txBody>
          <a:bodyPr anchor="b"/>
          <a:lstStyle>
            <a:lvl1pPr marL="0" indent="0">
              <a:buNone/>
              <a:defRPr sz="2709" b="1"/>
            </a:lvl1pPr>
            <a:lvl2pPr marL="516042" indent="0">
              <a:buNone/>
              <a:defRPr sz="2257" b="1"/>
            </a:lvl2pPr>
            <a:lvl3pPr marL="1032083" indent="0">
              <a:buNone/>
              <a:defRPr sz="2032" b="1"/>
            </a:lvl3pPr>
            <a:lvl4pPr marL="1548125" indent="0">
              <a:buNone/>
              <a:defRPr sz="1806" b="1"/>
            </a:lvl4pPr>
            <a:lvl5pPr marL="2064167" indent="0">
              <a:buNone/>
              <a:defRPr sz="1806" b="1"/>
            </a:lvl5pPr>
            <a:lvl6pPr marL="2580208" indent="0">
              <a:buNone/>
              <a:defRPr sz="1806" b="1"/>
            </a:lvl6pPr>
            <a:lvl7pPr marL="3096250" indent="0">
              <a:buNone/>
              <a:defRPr sz="1806" b="1"/>
            </a:lvl7pPr>
            <a:lvl8pPr marL="3612291" indent="0">
              <a:buNone/>
              <a:defRPr sz="1806" b="1"/>
            </a:lvl8pPr>
            <a:lvl9pPr marL="4128333" indent="0">
              <a:buNone/>
              <a:defRPr sz="180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565" y="2827487"/>
            <a:ext cx="4515043" cy="41588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91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489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76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34" y="516043"/>
            <a:ext cx="3425347" cy="1806152"/>
          </a:xfrm>
        </p:spPr>
        <p:txBody>
          <a:bodyPr anchor="b"/>
          <a:lstStyle>
            <a:lvl1pPr>
              <a:defRPr sz="361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5043" y="1114512"/>
            <a:ext cx="5376565" cy="5500879"/>
          </a:xfrm>
        </p:spPr>
        <p:txBody>
          <a:bodyPr/>
          <a:lstStyle>
            <a:lvl1pPr>
              <a:defRPr sz="3612"/>
            </a:lvl1pPr>
            <a:lvl2pPr>
              <a:defRPr sz="3160"/>
            </a:lvl2pPr>
            <a:lvl3pPr>
              <a:defRPr sz="2709"/>
            </a:lvl3pPr>
            <a:lvl4pPr>
              <a:defRPr sz="2257"/>
            </a:lvl4pPr>
            <a:lvl5pPr>
              <a:defRPr sz="2257"/>
            </a:lvl5pPr>
            <a:lvl6pPr>
              <a:defRPr sz="2257"/>
            </a:lvl6pPr>
            <a:lvl7pPr>
              <a:defRPr sz="2257"/>
            </a:lvl7pPr>
            <a:lvl8pPr>
              <a:defRPr sz="2257"/>
            </a:lvl8pPr>
            <a:lvl9pPr>
              <a:defRPr sz="225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34" y="2322195"/>
            <a:ext cx="3425347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6042" indent="0">
              <a:buNone/>
              <a:defRPr sz="1580"/>
            </a:lvl2pPr>
            <a:lvl3pPr marL="1032083" indent="0">
              <a:buNone/>
              <a:defRPr sz="1354"/>
            </a:lvl3pPr>
            <a:lvl4pPr marL="1548125" indent="0">
              <a:buNone/>
              <a:defRPr sz="1129"/>
            </a:lvl4pPr>
            <a:lvl5pPr marL="2064167" indent="0">
              <a:buNone/>
              <a:defRPr sz="1129"/>
            </a:lvl5pPr>
            <a:lvl6pPr marL="2580208" indent="0">
              <a:buNone/>
              <a:defRPr sz="1129"/>
            </a:lvl6pPr>
            <a:lvl7pPr marL="3096250" indent="0">
              <a:buNone/>
              <a:defRPr sz="1129"/>
            </a:lvl7pPr>
            <a:lvl8pPr marL="3612291" indent="0">
              <a:buNone/>
              <a:defRPr sz="1129"/>
            </a:lvl8pPr>
            <a:lvl9pPr marL="4128333" indent="0">
              <a:buNone/>
              <a:defRPr sz="112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58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34" y="516043"/>
            <a:ext cx="3425347" cy="1806152"/>
          </a:xfrm>
        </p:spPr>
        <p:txBody>
          <a:bodyPr anchor="b"/>
          <a:lstStyle>
            <a:lvl1pPr>
              <a:defRPr sz="361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15043" y="1114512"/>
            <a:ext cx="5376565" cy="5500879"/>
          </a:xfrm>
        </p:spPr>
        <p:txBody>
          <a:bodyPr anchor="t"/>
          <a:lstStyle>
            <a:lvl1pPr marL="0" indent="0">
              <a:buNone/>
              <a:defRPr sz="3612"/>
            </a:lvl1pPr>
            <a:lvl2pPr marL="516042" indent="0">
              <a:buNone/>
              <a:defRPr sz="3160"/>
            </a:lvl2pPr>
            <a:lvl3pPr marL="1032083" indent="0">
              <a:buNone/>
              <a:defRPr sz="2709"/>
            </a:lvl3pPr>
            <a:lvl4pPr marL="1548125" indent="0">
              <a:buNone/>
              <a:defRPr sz="2257"/>
            </a:lvl4pPr>
            <a:lvl5pPr marL="2064167" indent="0">
              <a:buNone/>
              <a:defRPr sz="2257"/>
            </a:lvl5pPr>
            <a:lvl6pPr marL="2580208" indent="0">
              <a:buNone/>
              <a:defRPr sz="2257"/>
            </a:lvl6pPr>
            <a:lvl7pPr marL="3096250" indent="0">
              <a:buNone/>
              <a:defRPr sz="2257"/>
            </a:lvl7pPr>
            <a:lvl8pPr marL="3612291" indent="0">
              <a:buNone/>
              <a:defRPr sz="2257"/>
            </a:lvl8pPr>
            <a:lvl9pPr marL="4128333" indent="0">
              <a:buNone/>
              <a:defRPr sz="225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34" y="2322195"/>
            <a:ext cx="3425347" cy="4302153"/>
          </a:xfrm>
        </p:spPr>
        <p:txBody>
          <a:bodyPr/>
          <a:lstStyle>
            <a:lvl1pPr marL="0" indent="0">
              <a:buNone/>
              <a:defRPr sz="1806"/>
            </a:lvl1pPr>
            <a:lvl2pPr marL="516042" indent="0">
              <a:buNone/>
              <a:defRPr sz="1580"/>
            </a:lvl2pPr>
            <a:lvl3pPr marL="1032083" indent="0">
              <a:buNone/>
              <a:defRPr sz="1354"/>
            </a:lvl3pPr>
            <a:lvl4pPr marL="1548125" indent="0">
              <a:buNone/>
              <a:defRPr sz="1129"/>
            </a:lvl4pPr>
            <a:lvl5pPr marL="2064167" indent="0">
              <a:buNone/>
              <a:defRPr sz="1129"/>
            </a:lvl5pPr>
            <a:lvl6pPr marL="2580208" indent="0">
              <a:buNone/>
              <a:defRPr sz="1129"/>
            </a:lvl6pPr>
            <a:lvl7pPr marL="3096250" indent="0">
              <a:buNone/>
              <a:defRPr sz="1129"/>
            </a:lvl7pPr>
            <a:lvl8pPr marL="3612291" indent="0">
              <a:buNone/>
              <a:defRPr sz="1129"/>
            </a:lvl8pPr>
            <a:lvl9pPr marL="4128333" indent="0">
              <a:buNone/>
              <a:defRPr sz="112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6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151" y="412120"/>
            <a:ext cx="9160073" cy="1496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151" y="2060590"/>
            <a:ext cx="9160073" cy="4911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151" y="7174437"/>
            <a:ext cx="2389584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5B0D6-3EA3-4B4C-A8D1-CAEF078D7A2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99" y="7174437"/>
            <a:ext cx="358437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0640" y="7174437"/>
            <a:ext cx="2389584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3C871-F778-4613-AE96-64B34B4ED9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88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32083" rtl="0" eaLnBrk="1" latinLnBrk="0" hangingPunct="1">
        <a:lnSpc>
          <a:spcPct val="90000"/>
        </a:lnSpc>
        <a:spcBef>
          <a:spcPct val="0"/>
        </a:spcBef>
        <a:buNone/>
        <a:defRPr sz="49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021" indent="-258021" algn="l" defTabSz="1032083" rtl="0" eaLnBrk="1" latinLnBrk="0" hangingPunct="1">
        <a:lnSpc>
          <a:spcPct val="90000"/>
        </a:lnSpc>
        <a:spcBef>
          <a:spcPts val="1129"/>
        </a:spcBef>
        <a:buFont typeface="Arial" panose="020B0604020202020204" pitchFamily="34" charset="0"/>
        <a:buChar char="•"/>
        <a:defRPr sz="3160" kern="1200">
          <a:solidFill>
            <a:schemeClr val="tx1"/>
          </a:solidFill>
          <a:latin typeface="+mn-lt"/>
          <a:ea typeface="+mn-ea"/>
          <a:cs typeface="+mn-cs"/>
        </a:defRPr>
      </a:lvl1pPr>
      <a:lvl2pPr marL="774062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709" kern="1200">
          <a:solidFill>
            <a:schemeClr val="tx1"/>
          </a:solidFill>
          <a:latin typeface="+mn-lt"/>
          <a:ea typeface="+mn-ea"/>
          <a:cs typeface="+mn-cs"/>
        </a:defRPr>
      </a:lvl2pPr>
      <a:lvl3pPr marL="1290104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257" kern="1200">
          <a:solidFill>
            <a:schemeClr val="tx1"/>
          </a:solidFill>
          <a:latin typeface="+mn-lt"/>
          <a:ea typeface="+mn-ea"/>
          <a:cs typeface="+mn-cs"/>
        </a:defRPr>
      </a:lvl3pPr>
      <a:lvl4pPr marL="1806146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4pPr>
      <a:lvl5pPr marL="2322187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5pPr>
      <a:lvl6pPr marL="2838229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3354271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870312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4386354" indent="-258021" algn="l" defTabSz="1032083" rtl="0" eaLnBrk="1" latinLnBrk="0" hangingPunct="1">
        <a:lnSpc>
          <a:spcPct val="90000"/>
        </a:lnSpc>
        <a:spcBef>
          <a:spcPts val="564"/>
        </a:spcBef>
        <a:buFont typeface="Arial" panose="020B0604020202020204" pitchFamily="34" charset="0"/>
        <a:buChar char="•"/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1pPr>
      <a:lvl2pPr marL="516042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2pPr>
      <a:lvl3pPr marL="1032083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3pPr>
      <a:lvl4pPr marL="1548125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4pPr>
      <a:lvl5pPr marL="2064167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5pPr>
      <a:lvl6pPr marL="2580208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6pPr>
      <a:lvl7pPr marL="3096250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7pPr>
      <a:lvl8pPr marL="3612291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8pPr>
      <a:lvl9pPr marL="4128333" algn="l" defTabSz="1032083" rtl="0" eaLnBrk="1" latinLnBrk="0" hangingPunct="1">
        <a:defRPr sz="20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17" y="0"/>
            <a:ext cx="10620152" cy="7742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2673" y="457201"/>
            <a:ext cx="9476509" cy="698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Дамырак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Хандагайты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Овюрского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кожууна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" y="1714500"/>
            <a:ext cx="10277475" cy="193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на тему: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проблемы современного</a:t>
            </a:r>
          </a:p>
          <a:p>
            <a:pPr algn="ctr"/>
            <a:endParaRPr lang="ru-RU" sz="800" b="1" dirty="0" smtClean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воспитания»</a:t>
            </a:r>
            <a:endParaRPr lang="ru-RU" sz="36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19770" y="4652564"/>
            <a:ext cx="53086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Подготовила старший воспитатель 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МБДОУ Детского сада «</a:t>
            </a:r>
            <a:r>
              <a:rPr lang="ru-RU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Дамырак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 </a:t>
            </a:r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Монгуш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Аяна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Дамчат-ооловна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20375" cy="7740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0963" y="207818"/>
            <a:ext cx="9873302" cy="3350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Пути решения обозначенных выше проблем я вижу в объединении усилий и единстве целей и задач между родителями и педагогами в социально-нравственном воспитании дошкольников, которые учатся жить в настоящее, быстро меняющееся время. Именно на дошкольном этапе детства закладывается основная база развития человека. И какими взрослыми людьми станут сегодняшние дошкольники, напрямую зависит от совместной ежедневной работы родителей и педагогов.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63" y="3558094"/>
            <a:ext cx="5235296" cy="2944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415"/>
          <a:stretch/>
        </p:blipFill>
        <p:spPr>
          <a:xfrm>
            <a:off x="5886366" y="4297869"/>
            <a:ext cx="4400952" cy="270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27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0375" cy="7740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81" y="3657600"/>
            <a:ext cx="5941388" cy="37921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07918" y="415637"/>
            <a:ext cx="69565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Одним из важных моментов воспитания, является выбор доверительного, партнерского стиля общения между взрослыми и детьми.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68392" y="3002973"/>
            <a:ext cx="3584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 сотрудничества, педагогическая поддержка, и индивидуализация ребенка, как новые ценности образования, особенно актуальны.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34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" y="-971"/>
            <a:ext cx="10620152" cy="7742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6809" y="72736"/>
            <a:ext cx="7517679" cy="2821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Предлагаю в условиях ДОУ в совместной деятельности воспитателя с детьми, независимо от проведения непосредственной организованной деятельности уделять больше времени беседам, дидактическим и сюжетно-ролевым играм с расстановкой приоритетов социальных, нравственных, семейных ценностей.</a:t>
            </a:r>
          </a:p>
          <a:p>
            <a:endParaRPr lang="ru-RU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Включить в образовательный процесс краткосрочные и долгосрочные проекты.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8181" y="3512127"/>
            <a:ext cx="7762009" cy="373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сплочения детей, родителей и педагогов-наставников в социально-коммуникативном обучении и воспитании старших дошкольников.</a:t>
            </a:r>
          </a:p>
          <a:p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Семейные прогулки выходного дня, с посещением кинотеатров, музеев, выставок.</a:t>
            </a:r>
          </a:p>
          <a:p>
            <a:endParaRPr lang="ru-RU" b="1" i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Совместные чаепития в группе детского сада, где можно поделиться разными секретами: от лично подобранных приемов и «рабочих фраз» при столкновении  с детскими капризами и истериками, до красиво оформленных и аппетитно поданных простых блюд для детей-малоежек.</a:t>
            </a:r>
            <a:endParaRPr lang="ru-RU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7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" y="-971"/>
            <a:ext cx="10620152" cy="7742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1891" y="529937"/>
            <a:ext cx="9580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с родителями, как для проектной, так и других видах деятельности, можно использовать в нетрадиционной форме общения. Порой, из-за нехватки свободного времени, у родителей и воспитателей нет возможности остановиться, поговорить, обсудить возникающие вопросы и проблемы дошкольника. Поэтому приходится искать другие пути общения с родителями.</a:t>
            </a: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       Для этого создаются специальные сайты групп детского сада, куда в любое удобное родителям время они могут зайти и ознакомиться с обновленной на сайте информацией – объявлениями, домашними заданиями, рекомендациями, прочитать консультации педагогов, посмотреть фотографии игровой и образовательной деятельности своих детей.</a:t>
            </a:r>
          </a:p>
          <a:p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       Целесообразно завести ячейки «почтового ящика» для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миниконсультаций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вопросов и ответов педагогов и родителей о промежуточных итогах обучения и воспитания детей.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64" y="3870324"/>
            <a:ext cx="2969999" cy="39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5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" y="-971"/>
            <a:ext cx="10620152" cy="7742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2673" y="768927"/>
            <a:ext cx="9745875" cy="1626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Можно использовать в практике ДОО Концепцию и программу социально-коммуникативного развития и социального воспитания дошкольников «Дорогою добра», разработанную пермским доктором педагогических наук Коломийченко Людмилой Владимировной.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116" y="2443311"/>
            <a:ext cx="3204432" cy="48308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0882" y="2213264"/>
            <a:ext cx="6172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Коломийченко Л.В. «Дорогою добра» направлена на достижение целевых ориентиров социально-коммуникативного развития, заявленных во ФГОС ДО, и представлена отдельными видами социальной культуры (нравственно-этическая, гендерная, народная, национальная, этническая, правовая). Программа достаточно доступная для восприятия и усвоения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является компилятивной – объединяет различные разделы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-образовательного процесса, парциальной (по отношению к комплексным программам), открытой – допускающей вариативность в ее применении. </a:t>
            </a:r>
          </a:p>
        </p:txBody>
      </p:sp>
    </p:spTree>
    <p:extLst>
      <p:ext uri="{BB962C8B-B14F-4D97-AF65-F5344CB8AC3E}">
        <p14:creationId xmlns:p14="http://schemas.microsoft.com/office/powerpoint/2010/main" val="2176342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" y="-971"/>
            <a:ext cx="10620152" cy="7742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5245" y="-970"/>
            <a:ext cx="98713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тем из предложенных блоков мы используем в своей работе с детьми при организации непосредственной образовательной деятельности по социально-коммуникативному развитию. Так в прошлом учебном году с детьми старшей группы мною и воспитателями группы были проведены открытые занятия по темам: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«Традиционная тувинская кухня», «Изобретения и достижения человечества», «Правила безопасного поведения. Полезные и вредные привычки», «Этикет и его история».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5189"/>
          <a:stretch/>
        </p:blipFill>
        <p:spPr>
          <a:xfrm>
            <a:off x="5058076" y="4135529"/>
            <a:ext cx="5450296" cy="3469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3054"/>
          <a:stretch/>
        </p:blipFill>
        <p:spPr>
          <a:xfrm>
            <a:off x="211108" y="4372906"/>
            <a:ext cx="4639512" cy="302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23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" y="-1941"/>
            <a:ext cx="10620152" cy="77425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0100" y="581891"/>
            <a:ext cx="71643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воспитании детей дошкольного возраста особое место занимает выбор и чтение книг. Важно знакомить детей с правильно выбранной по содержанию книгой, а не останавливаться на яркой обложке, которая привлекает внимание детей. Родители, сами читающие книги, показывают пример и тем самым прививают любовь к чтению с малых лет своим детям.</a:t>
            </a:r>
            <a:endParaRPr lang="ru-RU" sz="24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148" y="3628879"/>
            <a:ext cx="2606433" cy="3475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153" y="4212711"/>
            <a:ext cx="3600126" cy="27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5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0375" cy="7740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800" y="467592"/>
            <a:ext cx="84166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беседах и обсуждениях с родительским комитетом о выборе, приобретении и пользе развивающих игр, не только для детского сада, но и в домашних условиях мы говорим на родительских собраниях. Сейчас в магазинах огромный выбор развивающих игр, нужно только время и средства, чтобы подобрать игры в соответствии с возрастом и интересами детей.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5904" b="37590"/>
          <a:stretch/>
        </p:blipFill>
        <p:spPr>
          <a:xfrm>
            <a:off x="685800" y="3870325"/>
            <a:ext cx="8222274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7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2" y="654629"/>
            <a:ext cx="4866626" cy="64888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059" y="654628"/>
            <a:ext cx="4866626" cy="648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09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706" t="524" r="9985" b="-524"/>
          <a:stretch/>
        </p:blipFill>
        <p:spPr>
          <a:xfrm>
            <a:off x="0" y="249381"/>
            <a:ext cx="10620375" cy="72216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09355" y="3688772"/>
            <a:ext cx="7413769" cy="2215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просто любить своих детей, прислушиваться к их желаниям, проблемам, высказываниям. Нужно стать для ребенка настоящим другом, которому не страшно рассказать о своих переживаниях и трудностях. И тогда, я верю, люди станут добрее, отзывчивее, будут смотреть друг другу в глаза, а не в телефон, улыбаться, а не хмуриться –но, начинать нужно с себя и маленьких детей.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722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86" y="3026262"/>
            <a:ext cx="8242947" cy="4714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620375" cy="77406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3227" y="1446028"/>
            <a:ext cx="6804837" cy="150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«Детство есть та великая пора жизни,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кладётся основание всему будущему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нравственному человеку».</a:t>
            </a:r>
          </a:p>
          <a:p>
            <a:pPr algn="ctr"/>
            <a:r>
              <a:rPr lang="ru-RU" i="1" dirty="0" smtClean="0"/>
              <a:t>                                                                          Н. Шелгунов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76132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20375" cy="7740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7199" y="2047009"/>
            <a:ext cx="959080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заключении, можно сказать, </a:t>
            </a:r>
          </a:p>
          <a:p>
            <a:r>
              <a:rPr lang="ru-RU" sz="2800" b="1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современная система воспитания может </a:t>
            </a:r>
          </a:p>
          <a:p>
            <a:r>
              <a:rPr lang="ru-RU" sz="2800" b="1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эффективной только при создании благоприятных социально-педагогических условий, среди которых определяющими являются </a:t>
            </a:r>
            <a:r>
              <a:rPr lang="ru-RU" sz="2800" b="1" dirty="0" err="1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гуманизация</a:t>
            </a:r>
            <a:r>
              <a:rPr lang="ru-RU" sz="2800" b="1" dirty="0" smtClean="0">
                <a:solidFill>
                  <a:srgbClr val="66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процесса, учет социальной и этнической обусловленности, мотивация нравственного патриотического поведения и эффективное управление. Социальное воспитание дошкольников через личностно ориентированное обучение с применением тактик педагогической поддержки требует дальнейшего изучения, развития и внедрения в практику дошкольных образовательных учреждений.</a:t>
            </a:r>
            <a:endParaRPr lang="ru-RU" sz="2800" b="1" dirty="0">
              <a:solidFill>
                <a:srgbClr val="66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39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20375" cy="774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10" y="147781"/>
            <a:ext cx="9881754" cy="74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82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20375" cy="71769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3013" y="818707"/>
            <a:ext cx="90908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Вырастить и правильно воспитать ребенка, в настоящее, быстроменяющееся время, процесс непростой и очень трудоемкий. Современный педагог в своей непосредственной работе с детьми в условиях ДОУ сталкивается с новыми проблемами обучения и воспитания детей дошкольного возраста, которых практически не существовало еще десятилетие назад.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7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3953" y="185980"/>
            <a:ext cx="915685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Сегодня, происходящие в мире социально-экономические изменения актуализировали стремительное развитие информационных технологий, науки и техники в целом. «</a:t>
            </a:r>
            <a:r>
              <a:rPr lang="ru-RU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Техносфера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– это термин, который чаще всего употребляют при описании современной цивилизации, уровня развития техники и научных методов преобразования действительности, определяющих основной фактор развития общества. Можно смело говорить, что сегодня в каждой семье имеется компьютер, ноутбук, планшет, смартфон, игровые приставки и другие разновидности гаджетов. Отсюда проблему номер один можно определить как: сокращение времени для общения родителей с детьми.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228" y="4902612"/>
            <a:ext cx="4855147" cy="27237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8940"/>
          <a:stretch/>
        </p:blipFill>
        <p:spPr>
          <a:xfrm>
            <a:off x="247016" y="3582415"/>
            <a:ext cx="4920528" cy="32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34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331" y="3782291"/>
            <a:ext cx="5234106" cy="38763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382" y="280555"/>
            <a:ext cx="102454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Опорой и поддержкой воспитателям, в введение в мир детей, должны быть родители. Недаром существует высказывание: «Самое трудное в работе с детьми – это работа со взрослыми». Разрушение и кризис семьи, низкий уровень нравственной культуры большинства современных родителей. У многих родителей отсутствует такое понятие, как «ответственность» за воспитание своего ребенка. Ускоренный ритм жизни, желание заработать побольше денег, нехватка свободного времени – вот основные причины упадка семейных ценностей.  Родители слишком рано желают видеть своего ребенка самостоятельными, отсюда ребенок часто остается предоставлен сам себе, с ним некому из взрослых пообщаться, поиграть, сходить погулять.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родители специально дают своим детям гаджеты. Причины и цели этого могут быть разные: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выкроить для себя немного времени;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 время ожидания в очередях;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пресечения истерик и капризов детей.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24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0620375" cy="77406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41764" y="477982"/>
            <a:ext cx="82607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гаджеты занимают все сознание ребенка, то можно говорить о формирующейся зависимости. Тесное общение ребенка с родителями отодвигается на второй план, ребенок предпочитает проводить время с планшетом или компьютером. Ребенок не знает чем себя занять в свободное время, игрушки его мало интересуют, нет стремления общаться со сверстниками. </a:t>
            </a:r>
            <a:endParaRPr lang="ru-RU" sz="2400" b="1" dirty="0">
              <a:solidFill>
                <a:srgbClr val="00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26427" y="3456889"/>
            <a:ext cx="66917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компьютерных играх преобладают ненатуральная яркость цветовой гаммы, многократный повтор действий, малоосмысленное продвижение вперед с обязательным преодолением всех препятствий. Такие игры современных детей не требуют умения разговаривать, договариваться и сотрудничать.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697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20376" cy="77406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4235" y="509156"/>
            <a:ext cx="8032173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выше обозначенных проблем можно объединить в одну большую проблему – проблему социально-нравственного воспитания, которая связана с тем, что в современном мире человек живет и развивается, окруженный множеством разнообразных источников сильного воздействия на него, как позитивного, так и негативного характера, которые ежедневно обрушиваются на неокрепший интеллект и чувства ребенка. Как известно, жить в обществе и быть свободным от общества нельзя. Какие бы высокие требования не предъявлялись дошкольному учреждению, проблемы социально-нравственного воспитания нельзя решить только в рамках дошкольного  образования.</a:t>
            </a:r>
            <a:endParaRPr lang="ru-RU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1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20376" cy="77406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36818" y="280555"/>
            <a:ext cx="6785263" cy="6428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решения обозначенных выше проблем я вижу в объединении усилий и единстве целей и задач между родителями и педагогами в социально-нравственном воспитании дошкольников, которые учатся жить в настоящее, быстро меняющееся время. Именно на дошкольном этапе детства закладывается основная база развития человека. И какими взрослыми людьми станут сегодняшние дошкольники, напрямую зависит от совместной ежедневной работы родителей и педагогов.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61543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</TotalTime>
  <Words>1143</Words>
  <Application>Microsoft Office PowerPoint</Application>
  <PresentationFormat>Произвольный</PresentationFormat>
  <Paragraphs>52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HYDRA</dc:creator>
  <cp:lastModifiedBy>HYDRA</cp:lastModifiedBy>
  <cp:revision>21</cp:revision>
  <dcterms:created xsi:type="dcterms:W3CDTF">2023-03-13T20:49:29Z</dcterms:created>
  <dcterms:modified xsi:type="dcterms:W3CDTF">2023-03-14T03:53:59Z</dcterms:modified>
</cp:coreProperties>
</file>